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279" r:id="rId22"/>
    <p:sldId id="280" r:id="rId23"/>
    <p:sldId id="281" r:id="rId24"/>
    <p:sldId id="282" r:id="rId25"/>
    <p:sldId id="283" r:id="rId26"/>
    <p:sldId id="28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EB9EF-E971-4D43-9F91-05783D3A4604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C9994-D36B-4AF4-8FA1-B3A37FFB8A4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8500"/>
              <a:t>Lesson 5.1</a:t>
            </a:r>
            <a:br>
              <a:rPr lang="en-US" sz="8500"/>
            </a:br>
            <a:r>
              <a:rPr lang="en-US" sz="8500"/>
              <a:t>part one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0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1066800"/>
            <a:ext cx="8229600" cy="1143000"/>
          </a:xfrm>
        </p:spPr>
        <p:txBody>
          <a:bodyPr/>
          <a:lstStyle/>
          <a:p>
            <a:r>
              <a:rPr lang="en-US"/>
              <a:t>2.  Cot </a:t>
            </a:r>
            <a:r>
              <a:rPr lang="el-GR">
                <a:cs typeface="Arial" charset="0"/>
              </a:rPr>
              <a:t>Θ</a:t>
            </a:r>
            <a:r>
              <a:rPr lang="en-US">
                <a:cs typeface="Arial" charset="0"/>
              </a:rPr>
              <a:t> = -5 and sin </a:t>
            </a:r>
            <a:r>
              <a:rPr lang="el-GR">
                <a:cs typeface="Arial" charset="0"/>
              </a:rPr>
              <a:t>Θ</a:t>
            </a:r>
            <a:r>
              <a:rPr lang="en-US">
                <a:cs typeface="Arial" charset="0"/>
              </a:rPr>
              <a:t> = </a:t>
            </a:r>
            <a:r>
              <a:rPr lang="en-US" baseline="30000">
                <a:cs typeface="Arial" charset="0"/>
                <a:sym typeface="Symbol" pitchFamily="18" charset="2"/>
              </a:rPr>
              <a:t>26</a:t>
            </a:r>
            <a:r>
              <a:rPr lang="en-US">
                <a:cs typeface="Arial" charset="0"/>
                <a:sym typeface="Symbol" pitchFamily="18" charset="2"/>
              </a:rPr>
              <a:t>/</a:t>
            </a:r>
            <a:r>
              <a:rPr lang="en-US" baseline="-25000">
                <a:cs typeface="Arial" charset="0"/>
                <a:sym typeface="Symbol" pitchFamily="18" charset="2"/>
              </a:rPr>
              <a:t>26</a:t>
            </a:r>
            <a:endParaRPr lang="en-US">
              <a:cs typeface="Arial" charset="0"/>
              <a:sym typeface="Symbol" pitchFamily="18" charset="2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/>
              <a:t>3.  Tan </a:t>
            </a:r>
            <a:r>
              <a:rPr lang="el-GR" sz="4000">
                <a:cs typeface="Arial" charset="0"/>
              </a:rPr>
              <a:t>Θ</a:t>
            </a:r>
            <a:r>
              <a:rPr lang="en-US" sz="4000">
                <a:cs typeface="Arial" charset="0"/>
              </a:rPr>
              <a:t> is undefined and          sin </a:t>
            </a:r>
            <a:r>
              <a:rPr lang="el-GR" sz="4000">
                <a:cs typeface="Arial" charset="0"/>
              </a:rPr>
              <a:t>Θ</a:t>
            </a:r>
            <a:r>
              <a:rPr lang="en-US" sz="4000">
                <a:cs typeface="Arial" charset="0"/>
              </a:rPr>
              <a:t> &gt; 0</a:t>
            </a:r>
            <a:endParaRPr lang="el-GR" sz="40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/>
          <a:lstStyle/>
          <a:p>
            <a:endParaRPr lang="en-US" sz="48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209800"/>
            <a:ext cx="6400800" cy="1752600"/>
          </a:xfrm>
        </p:spPr>
        <p:txBody>
          <a:bodyPr/>
          <a:lstStyle/>
          <a:p>
            <a:r>
              <a:rPr lang="en-US"/>
              <a:t>Find the remaining trig functions:</a:t>
            </a:r>
          </a:p>
          <a:p>
            <a:r>
              <a:rPr lang="en-US" sz="4000"/>
              <a:t>Csc </a:t>
            </a:r>
            <a:r>
              <a:rPr lang="el-GR" sz="4000">
                <a:cs typeface="Arial" charset="0"/>
              </a:rPr>
              <a:t>Θ</a:t>
            </a:r>
            <a:r>
              <a:rPr lang="en-US" sz="4000">
                <a:cs typeface="Arial" charset="0"/>
              </a:rPr>
              <a:t> = 5 and cos </a:t>
            </a:r>
            <a:r>
              <a:rPr lang="el-GR" sz="4000">
                <a:cs typeface="Arial" charset="0"/>
              </a:rPr>
              <a:t>Θ</a:t>
            </a:r>
            <a:r>
              <a:rPr lang="en-US" sz="4000">
                <a:cs typeface="Arial" charset="0"/>
              </a:rPr>
              <a:t> &gt; 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2514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6500"/>
              <a:t>Simplifying Trigonometric Identities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2362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500"/>
              <a:t>To simplify a trig identity means to rewrite it in as few terms/quantities as possible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1143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/>
              <a:t>To do this we use trig identity properties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/>
              <a:t>1.  Simplify:</a:t>
            </a:r>
            <a:br>
              <a:rPr lang="en-US" sz="4000"/>
            </a:br>
            <a:r>
              <a:rPr lang="en-US" sz="4000"/>
              <a:t>Cos </a:t>
            </a:r>
            <a:r>
              <a:rPr lang="el-GR" sz="4000">
                <a:cs typeface="Arial" charset="0"/>
              </a:rPr>
              <a:t>Θ</a:t>
            </a:r>
            <a:r>
              <a:rPr lang="en-US" sz="4000">
                <a:cs typeface="Arial" charset="0"/>
              </a:rPr>
              <a:t> Tan</a:t>
            </a:r>
            <a:r>
              <a:rPr lang="el-GR" sz="4000">
                <a:cs typeface="Arial" charset="0"/>
              </a:rPr>
              <a:t>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pPr marL="838200" indent="-838200">
              <a:buFontTx/>
              <a:buAutoNum type="arabicPeriod" startAt="2"/>
            </a:pPr>
            <a:r>
              <a:rPr lang="en-US" sz="4000"/>
              <a:t>Simplify:</a:t>
            </a:r>
            <a:br>
              <a:rPr lang="en-US" sz="4000"/>
            </a:br>
            <a:r>
              <a:rPr lang="en-US" sz="4000"/>
              <a:t>cos(</a:t>
            </a:r>
            <a:r>
              <a:rPr lang="en-US" sz="4000" baseline="30000">
                <a:sym typeface="Symbol" pitchFamily="18" charset="2"/>
              </a:rPr>
              <a:t></a:t>
            </a:r>
            <a:r>
              <a:rPr lang="en-US" sz="4000">
                <a:sym typeface="Symbol" pitchFamily="18" charset="2"/>
              </a:rPr>
              <a:t>/</a:t>
            </a:r>
            <a:r>
              <a:rPr lang="en-US" sz="4000" baseline="-25000">
                <a:sym typeface="Symbol" pitchFamily="18" charset="2"/>
              </a:rPr>
              <a:t>2</a:t>
            </a:r>
            <a:r>
              <a:rPr lang="en-US" sz="4000">
                <a:sym typeface="Symbol" pitchFamily="18" charset="2"/>
              </a:rPr>
              <a:t> – x) Cot x</a:t>
            </a:r>
            <a:endParaRPr lang="en-US" sz="4000">
              <a:cs typeface="Arial" charset="0"/>
              <a:sym typeface="Symbol" pitchFamily="18" charset="2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>
            <a:normAutofit fontScale="90000"/>
          </a:bodyPr>
          <a:lstStyle/>
          <a:p>
            <a:pPr marL="838200" indent="-838200">
              <a:buFontTx/>
              <a:buAutoNum type="arabicPeriod" startAt="3"/>
            </a:pPr>
            <a:r>
              <a:rPr lang="en-US" sz="4000"/>
              <a:t>Simplify:</a:t>
            </a:r>
            <a:br>
              <a:rPr lang="en-US" sz="4000"/>
            </a:br>
            <a:r>
              <a:rPr lang="en-US" sz="4000"/>
              <a:t>Cos</a:t>
            </a:r>
            <a:r>
              <a:rPr lang="el-GR" sz="4000">
                <a:cs typeface="Arial" charset="0"/>
              </a:rPr>
              <a:t>Θ</a:t>
            </a:r>
            <a:r>
              <a:rPr lang="en-US" sz="4000">
                <a:cs typeface="Arial" charset="0"/>
              </a:rPr>
              <a:t>(1 + Tan</a:t>
            </a:r>
            <a:r>
              <a:rPr lang="en-US" sz="4000" baseline="30000">
                <a:cs typeface="Arial" charset="0"/>
              </a:rPr>
              <a:t>2</a:t>
            </a:r>
            <a:r>
              <a:rPr lang="el-GR" sz="4000">
                <a:cs typeface="Arial" charset="0"/>
              </a:rPr>
              <a:t>Θ</a:t>
            </a:r>
            <a:r>
              <a:rPr lang="en-US" sz="4000">
                <a:cs typeface="Arial" charset="0"/>
              </a:rPr>
              <a:t>)</a:t>
            </a:r>
            <a:endParaRPr lang="el-GR" sz="4000">
              <a:cs typeface="Arial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>
            <a:normAutofit fontScale="90000"/>
          </a:bodyPr>
          <a:lstStyle/>
          <a:p>
            <a:pPr marL="838200" indent="-838200">
              <a:buFontTx/>
              <a:buAutoNum type="arabicPeriod" startAt="4"/>
            </a:pPr>
            <a:r>
              <a:rPr lang="en-US" sz="4000"/>
              <a:t>Simplify:</a:t>
            </a:r>
            <a:br>
              <a:rPr lang="en-US" sz="4000"/>
            </a:br>
            <a:r>
              <a:rPr lang="en-US" sz="4000"/>
              <a:t>(Tan</a:t>
            </a:r>
            <a:r>
              <a:rPr lang="en-US" sz="4000" baseline="30000"/>
              <a:t>2</a:t>
            </a:r>
            <a:r>
              <a:rPr lang="el-GR" sz="4000">
                <a:cs typeface="Arial" charset="0"/>
              </a:rPr>
              <a:t>Θ</a:t>
            </a:r>
            <a:r>
              <a:rPr lang="en-US" sz="4000">
                <a:cs typeface="Arial" charset="0"/>
              </a:rPr>
              <a:t>)/(Sec</a:t>
            </a:r>
            <a:r>
              <a:rPr lang="en-US" sz="4000" baseline="30000">
                <a:cs typeface="Arial" charset="0"/>
              </a:rPr>
              <a:t>2</a:t>
            </a:r>
            <a:r>
              <a:rPr lang="el-GR" sz="4000">
                <a:cs typeface="Arial" charset="0"/>
              </a:rPr>
              <a:t>Θ</a:t>
            </a:r>
            <a:r>
              <a:rPr lang="en-US" sz="4000">
                <a:cs typeface="Arial" charset="0"/>
              </a:rPr>
              <a:t>)</a:t>
            </a:r>
            <a:endParaRPr lang="el-GR" sz="40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Reciprocal Identities</a:t>
            </a:r>
          </a:p>
        </p:txBody>
      </p:sp>
      <p:graphicFrame>
        <p:nvGraphicFramePr>
          <p:cNvPr id="25604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990600" y="1752600"/>
          <a:ext cx="2946400" cy="4419600"/>
        </p:xfrm>
        <a:graphic>
          <a:graphicData uri="http://schemas.openxmlformats.org/presentationml/2006/ole">
            <p:oleObj spid="_x0000_s1026" name="Equation" r:id="rId3" imgW="812520" imgH="1218960" progId="Equation.DSMT4">
              <p:embed/>
            </p:oleObj>
          </a:graphicData>
        </a:graphic>
      </p:graphicFrame>
      <p:graphicFrame>
        <p:nvGraphicFramePr>
          <p:cNvPr id="25606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4876800" y="1752600"/>
          <a:ext cx="3016250" cy="4522788"/>
        </p:xfrm>
        <a:graphic>
          <a:graphicData uri="http://schemas.openxmlformats.org/presentationml/2006/ole">
            <p:oleObj spid="_x0000_s1027" name="Equation" r:id="rId4" imgW="812520" imgH="1218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066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en-US" sz="5000"/>
              <a:t>Simplify:</a:t>
            </a:r>
          </a:p>
          <a:p>
            <a:r>
              <a:rPr lang="en-US" sz="5000">
                <a:cs typeface="Times New Roman" pitchFamily="18" charset="0"/>
              </a:rPr>
              <a:t>Cot</a:t>
            </a:r>
            <a:r>
              <a:rPr lang="en-US" sz="5000" baseline="30000">
                <a:cs typeface="Times New Roman" pitchFamily="18" charset="0"/>
              </a:rPr>
              <a:t>2</a:t>
            </a:r>
            <a:r>
              <a:rPr lang="en-US" sz="5000">
                <a:cs typeface="Times New Roman" pitchFamily="18" charset="0"/>
              </a:rPr>
              <a:t>x (Sec</a:t>
            </a:r>
            <a:r>
              <a:rPr lang="en-US" sz="5000" baseline="30000">
                <a:cs typeface="Times New Roman" pitchFamily="18" charset="0"/>
              </a:rPr>
              <a:t>2</a:t>
            </a:r>
            <a:r>
              <a:rPr lang="en-US" sz="5000">
                <a:cs typeface="Times New Roman" pitchFamily="18" charset="0"/>
              </a:rPr>
              <a:t>x – 1)</a:t>
            </a:r>
            <a:endParaRPr lang="el-GR" sz="500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736725"/>
          </a:xfrm>
        </p:spPr>
        <p:txBody>
          <a:bodyPr/>
          <a:lstStyle/>
          <a:p>
            <a:r>
              <a:rPr lang="en-US" sz="4800"/>
              <a:t>More Advanced Simplifying Trig Identities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4000"/>
              <a:t>These may involve factoring, fractions, and other algebraic concepts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600200"/>
            <a:ext cx="8229600" cy="1143000"/>
          </a:xfrm>
        </p:spPr>
        <p:txBody>
          <a:bodyPr/>
          <a:lstStyle/>
          <a:p>
            <a:r>
              <a:rPr lang="en-US"/>
              <a:t>1.  sec</a:t>
            </a:r>
            <a:r>
              <a:rPr lang="en-US" baseline="30000"/>
              <a:t>2</a:t>
            </a:r>
            <a:r>
              <a:rPr lang="en-US"/>
              <a:t>x + tan</a:t>
            </a:r>
            <a:r>
              <a:rPr lang="en-US" baseline="30000"/>
              <a:t>2</a:t>
            </a:r>
            <a:r>
              <a:rPr lang="en-US"/>
              <a:t>x sec</a:t>
            </a:r>
            <a:r>
              <a:rPr lang="en-US" baseline="30000"/>
              <a:t>2</a:t>
            </a:r>
            <a:r>
              <a:rPr lang="en-US"/>
              <a:t>x</a:t>
            </a:r>
            <a:endParaRPr lang="el-GR"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1295400"/>
            <a:ext cx="8229600" cy="1143000"/>
          </a:xfrm>
        </p:spPr>
        <p:txBody>
          <a:bodyPr/>
          <a:lstStyle/>
          <a:p>
            <a:r>
              <a:rPr lang="en-US"/>
              <a:t>2.  1 – 2sin</a:t>
            </a:r>
            <a:r>
              <a:rPr lang="en-US" baseline="30000"/>
              <a:t>2</a:t>
            </a:r>
            <a:r>
              <a:rPr lang="en-US"/>
              <a:t>x + sin</a:t>
            </a:r>
            <a:r>
              <a:rPr lang="en-US" baseline="30000"/>
              <a:t>4</a:t>
            </a:r>
            <a:r>
              <a:rPr lang="en-US"/>
              <a:t>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/>
          <a:lstStyle/>
          <a:p>
            <a:r>
              <a:rPr lang="en-US"/>
              <a:t>3.  (Cot</a:t>
            </a:r>
            <a:r>
              <a:rPr lang="el-GR">
                <a:cs typeface="Arial" charset="0"/>
              </a:rPr>
              <a:t>Θ</a:t>
            </a:r>
            <a:r>
              <a:rPr lang="en-US">
                <a:cs typeface="Arial" charset="0"/>
              </a:rPr>
              <a:t> + Csc</a:t>
            </a:r>
            <a:r>
              <a:rPr lang="el-GR">
                <a:cs typeface="Arial" charset="0"/>
              </a:rPr>
              <a:t>Θ</a:t>
            </a:r>
            <a:r>
              <a:rPr lang="en-US">
                <a:cs typeface="Arial" charset="0"/>
              </a:rPr>
              <a:t>)(Cot</a:t>
            </a:r>
            <a:r>
              <a:rPr lang="el-GR">
                <a:cs typeface="Arial" charset="0"/>
              </a:rPr>
              <a:t>Θ</a:t>
            </a:r>
            <a:r>
              <a:rPr lang="en-US">
                <a:cs typeface="Arial" charset="0"/>
              </a:rPr>
              <a:t> – Csc</a:t>
            </a:r>
            <a:r>
              <a:rPr lang="el-GR">
                <a:cs typeface="Arial" charset="0"/>
              </a:rPr>
              <a:t>Θ</a:t>
            </a:r>
            <a:r>
              <a:rPr lang="en-US">
                <a:cs typeface="Arial" charset="0"/>
              </a:rPr>
              <a:t>)</a:t>
            </a:r>
            <a:endParaRPr lang="el-GR">
              <a:cs typeface="Arial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4" name="Object 4"/>
          <p:cNvGraphicFramePr>
            <a:graphicFrameLocks noChangeAspect="1"/>
          </p:cNvGraphicFramePr>
          <p:nvPr>
            <p:ph type="title"/>
          </p:nvPr>
        </p:nvGraphicFramePr>
        <p:xfrm>
          <a:off x="2286000" y="277813"/>
          <a:ext cx="4953000" cy="1779587"/>
        </p:xfrm>
        <a:graphic>
          <a:graphicData uri="http://schemas.openxmlformats.org/presentationml/2006/ole">
            <p:oleObj spid="_x0000_s4098" name="Equation" r:id="rId3" imgW="1015920" imgH="393480" progId="Equation.DSMT4">
              <p:embed/>
            </p:oleObj>
          </a:graphicData>
        </a:graphic>
      </p:graphicFrame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2286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8500" dirty="0"/>
              <a:t>Homework:</a:t>
            </a:r>
            <a:br>
              <a:rPr lang="en-US" sz="8500" dirty="0"/>
            </a:br>
            <a:r>
              <a:rPr lang="en-US" sz="8500" dirty="0"/>
              <a:t>Page </a:t>
            </a:r>
            <a:r>
              <a:rPr lang="en-US" sz="8500" dirty="0" smtClean="0"/>
              <a:t>381-382</a:t>
            </a:r>
            <a:r>
              <a:rPr lang="en-US" sz="8500" dirty="0"/>
              <a:t/>
            </a:r>
            <a:br>
              <a:rPr lang="en-US" sz="8500" dirty="0"/>
            </a:br>
            <a:r>
              <a:rPr lang="en-US" sz="8500" dirty="0" smtClean="0"/>
              <a:t>#1-13, 31-41,63-75</a:t>
            </a:r>
            <a:endParaRPr lang="en-US" sz="8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Quotient Identities</a:t>
            </a:r>
          </a:p>
        </p:txBody>
      </p:sp>
      <p:graphicFrame>
        <p:nvGraphicFramePr>
          <p:cNvPr id="26628" name="Object 4"/>
          <p:cNvGraphicFramePr>
            <a:graphicFrameLocks noChangeAspect="1"/>
          </p:cNvGraphicFramePr>
          <p:nvPr>
            <p:ph idx="1"/>
          </p:nvPr>
        </p:nvGraphicFramePr>
        <p:xfrm>
          <a:off x="2540000" y="1830388"/>
          <a:ext cx="4064000" cy="4064000"/>
        </p:xfrm>
        <a:graphic>
          <a:graphicData uri="http://schemas.openxmlformats.org/presentationml/2006/ole">
            <p:oleObj spid="_x0000_s2050" name="Equation" r:id="rId3" imgW="812520" imgH="8125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Pythagorean Identities</a:t>
            </a:r>
          </a:p>
        </p:txBody>
      </p:sp>
      <p:graphicFrame>
        <p:nvGraphicFramePr>
          <p:cNvPr id="27652" name="Object 4"/>
          <p:cNvGraphicFramePr>
            <a:graphicFrameLocks noChangeAspect="1"/>
          </p:cNvGraphicFramePr>
          <p:nvPr>
            <p:ph idx="1"/>
          </p:nvPr>
        </p:nvGraphicFramePr>
        <p:xfrm>
          <a:off x="1524000" y="1912938"/>
          <a:ext cx="6096000" cy="3898900"/>
        </p:xfrm>
        <a:graphic>
          <a:graphicData uri="http://schemas.openxmlformats.org/presentationml/2006/ole">
            <p:oleObj spid="_x0000_s3074" name="Equation" r:id="rId3" imgW="1091880" imgH="6984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Odd trigonometric functions</a:t>
            </a:r>
            <a:br>
              <a:rPr lang="en-US" sz="4000"/>
            </a:br>
            <a:r>
              <a:rPr lang="en-US" sz="4000"/>
              <a:t>f(-x)=-f(x)  </a:t>
            </a:r>
            <a:br>
              <a:rPr lang="en-US" sz="4000"/>
            </a:br>
            <a:r>
              <a:rPr lang="en-US" sz="4000"/>
              <a:t>NOT symmetric about y axis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Sin x		tan x	</a:t>
            </a:r>
          </a:p>
          <a:p>
            <a:r>
              <a:rPr lang="en-US"/>
              <a:t>Csc x		cot x</a:t>
            </a:r>
          </a:p>
          <a:p>
            <a:endParaRPr lang="en-US"/>
          </a:p>
          <a:p>
            <a:r>
              <a:rPr lang="en-US"/>
              <a:t>Sin(-x)= -sin(x)		tan(-x)= -tan(x)</a:t>
            </a:r>
          </a:p>
          <a:p>
            <a:r>
              <a:rPr lang="en-US"/>
              <a:t>Csc(-x)= -csc(x)		cot (-x)= -cot(x)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Even trigonometric functions</a:t>
            </a:r>
            <a:br>
              <a:rPr lang="en-US" sz="4000"/>
            </a:br>
            <a:r>
              <a:rPr lang="en-US" sz="4000"/>
              <a:t>f(-x)=f(x)</a:t>
            </a:r>
            <a:br>
              <a:rPr lang="en-US" sz="4000"/>
            </a:br>
            <a:r>
              <a:rPr lang="en-US" sz="4000"/>
              <a:t>SYMMETRIC about y axis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Cos x			Sec x</a:t>
            </a:r>
          </a:p>
          <a:p>
            <a:endParaRPr lang="en-US"/>
          </a:p>
          <a:p>
            <a:r>
              <a:rPr lang="en-US"/>
              <a:t>Cos(-x) = cos(x)		sec(-x) = sec(x)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Confunction Identities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sin (90</a:t>
            </a:r>
            <a:r>
              <a:rPr lang="en-US">
                <a:cs typeface="Arial" charset="0"/>
              </a:rPr>
              <a:t>°-x)=cos (x)		</a:t>
            </a:r>
            <a:r>
              <a:rPr lang="en-US"/>
              <a:t>cos (90</a:t>
            </a:r>
            <a:r>
              <a:rPr lang="en-US">
                <a:cs typeface="Arial" charset="0"/>
              </a:rPr>
              <a:t>°-x)=sin (x)</a:t>
            </a:r>
          </a:p>
          <a:p>
            <a:endParaRPr lang="en-US">
              <a:cs typeface="Arial" charset="0"/>
            </a:endParaRPr>
          </a:p>
          <a:p>
            <a:r>
              <a:rPr lang="en-US"/>
              <a:t>tan (90</a:t>
            </a:r>
            <a:r>
              <a:rPr lang="en-US">
                <a:cs typeface="Arial" charset="0"/>
              </a:rPr>
              <a:t>°-x)=cot (x) 	</a:t>
            </a:r>
            <a:r>
              <a:rPr lang="en-US"/>
              <a:t>cot (90</a:t>
            </a:r>
            <a:r>
              <a:rPr lang="en-US">
                <a:cs typeface="Arial" charset="0"/>
              </a:rPr>
              <a:t>°-x)=tan (x)</a:t>
            </a:r>
          </a:p>
          <a:p>
            <a:endParaRPr lang="en-US">
              <a:cs typeface="Arial" charset="0"/>
            </a:endParaRPr>
          </a:p>
          <a:p>
            <a:r>
              <a:rPr lang="en-US"/>
              <a:t>sec (90</a:t>
            </a:r>
            <a:r>
              <a:rPr lang="en-US">
                <a:cs typeface="Arial" charset="0"/>
              </a:rPr>
              <a:t>°-x)=csc (x) 	</a:t>
            </a:r>
            <a:r>
              <a:rPr lang="en-US"/>
              <a:t>csc (90</a:t>
            </a:r>
            <a:r>
              <a:rPr lang="en-US">
                <a:cs typeface="Arial" charset="0"/>
              </a:rPr>
              <a:t>°-x)=sec (x)</a:t>
            </a:r>
          </a:p>
          <a:p>
            <a:endParaRPr lang="en-US">
              <a:cs typeface="Arial" charset="0"/>
            </a:endParaRPr>
          </a:p>
          <a:p>
            <a:endParaRPr lang="en-US">
              <a:cs typeface="Arial" charset="0"/>
            </a:endParaRPr>
          </a:p>
          <a:p>
            <a:endParaRPr lang="en-US">
              <a:cs typeface="Arial" charset="0"/>
            </a:endParaRPr>
          </a:p>
          <a:p>
            <a:endParaRPr lang="en-US">
              <a:cs typeface="Arial" charset="0"/>
            </a:endParaRPr>
          </a:p>
          <a:p>
            <a:endParaRPr lang="en-US">
              <a:cs typeface="Arial" charset="0"/>
            </a:endParaRPr>
          </a:p>
          <a:p>
            <a:endParaRPr lang="en-US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2362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500"/>
              <a:t>Using given values to find remaining trig functions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/>
          <a:lstStyle/>
          <a:p>
            <a:r>
              <a:rPr lang="en-US"/>
              <a:t>1.  Tan </a:t>
            </a:r>
            <a:r>
              <a:rPr lang="el-GR">
                <a:cs typeface="Arial" charset="0"/>
              </a:rPr>
              <a:t>Θ</a:t>
            </a:r>
            <a:r>
              <a:rPr lang="en-US">
                <a:cs typeface="Arial" charset="0"/>
              </a:rPr>
              <a:t> = ¾ and Csc </a:t>
            </a:r>
            <a:r>
              <a:rPr lang="el-GR">
                <a:cs typeface="Arial" charset="0"/>
              </a:rPr>
              <a:t>Θ</a:t>
            </a:r>
            <a:r>
              <a:rPr lang="en-US">
                <a:cs typeface="Arial" charset="0"/>
              </a:rPr>
              <a:t> = </a:t>
            </a:r>
            <a:r>
              <a:rPr lang="en-US" baseline="30000">
                <a:cs typeface="Arial" charset="0"/>
              </a:rPr>
              <a:t>5</a:t>
            </a:r>
            <a:r>
              <a:rPr lang="en-US">
                <a:cs typeface="Arial" charset="0"/>
              </a:rPr>
              <a:t>/</a:t>
            </a:r>
            <a:r>
              <a:rPr lang="en-US" baseline="-25000">
                <a:cs typeface="Arial" charset="0"/>
              </a:rPr>
              <a:t>3</a:t>
            </a:r>
            <a:endParaRPr lang="el-GR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178</Words>
  <Application>Microsoft Office PowerPoint</Application>
  <PresentationFormat>On-screen Show (4:3)</PresentationFormat>
  <Paragraphs>47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Theme</vt:lpstr>
      <vt:lpstr>MathType 5.0 Equation</vt:lpstr>
      <vt:lpstr>Lesson 5.1 part one</vt:lpstr>
      <vt:lpstr>Reciprocal Identities</vt:lpstr>
      <vt:lpstr>Quotient Identities</vt:lpstr>
      <vt:lpstr>Pythagorean Identities</vt:lpstr>
      <vt:lpstr>Odd trigonometric functions f(-x)=-f(x)   NOT symmetric about y axis</vt:lpstr>
      <vt:lpstr>Even trigonometric functions f(-x)=f(x) SYMMETRIC about y axis</vt:lpstr>
      <vt:lpstr>Confunction Identities</vt:lpstr>
      <vt:lpstr>Using given values to find remaining trig functions</vt:lpstr>
      <vt:lpstr>1.  Tan Θ = ¾ and Csc Θ = 5/3</vt:lpstr>
      <vt:lpstr>2.  Cot Θ = -5 and sin Θ = 26/26</vt:lpstr>
      <vt:lpstr>3.  Tan Θ is undefined and          sin Θ &gt; 0</vt:lpstr>
      <vt:lpstr>Slide 12</vt:lpstr>
      <vt:lpstr>Simplifying Trigonometric Identities</vt:lpstr>
      <vt:lpstr>To simplify a trig identity means to rewrite it in as few terms/quantities as possible</vt:lpstr>
      <vt:lpstr>To do this we use trig identity properties</vt:lpstr>
      <vt:lpstr>1.  Simplify: Cos Θ TanΘ</vt:lpstr>
      <vt:lpstr>Simplify: cos(/2 – x) Cot x</vt:lpstr>
      <vt:lpstr>Simplify: CosΘ(1 + Tan2Θ)</vt:lpstr>
      <vt:lpstr>Simplify: (Tan2Θ)/(Sec2Θ)</vt:lpstr>
      <vt:lpstr>Slide 20</vt:lpstr>
      <vt:lpstr>More Advanced Simplifying Trig Identities</vt:lpstr>
      <vt:lpstr>1.  sec2x + tan2x sec2x</vt:lpstr>
      <vt:lpstr>2.  1 – 2sin2x + sin4x</vt:lpstr>
      <vt:lpstr>3.  (CotΘ + CscΘ)(CotΘ – CscΘ)</vt:lpstr>
      <vt:lpstr>Slide 25</vt:lpstr>
      <vt:lpstr>Homework: Page 381-382 #1-13, 31-41,63-75</vt:lpstr>
    </vt:vector>
  </TitlesOfParts>
  <Company>nbcrsd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5.1 part one</dc:title>
  <dc:creator>abeason</dc:creator>
  <cp:lastModifiedBy>abeason</cp:lastModifiedBy>
  <cp:revision>2</cp:revision>
  <dcterms:created xsi:type="dcterms:W3CDTF">2009-11-16T12:51:30Z</dcterms:created>
  <dcterms:modified xsi:type="dcterms:W3CDTF">2009-11-16T14:05:18Z</dcterms:modified>
</cp:coreProperties>
</file>